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AE551"/>
    <a:srgbClr val="F0D98F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8A7BC-20F7-4D0A-92AE-3A3E714DED76}" type="datetimeFigureOut">
              <a:rPr lang="en-US" smtClean="0"/>
              <a:pPr/>
              <a:t>14/11/16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12515-631C-4894-9F83-7C3BF693A1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76200" y="2743200"/>
            <a:ext cx="9067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1600" dirty="0" smtClean="0"/>
              <a:t>Haut de page avec vidéo de fond et phrase emblématique: </a:t>
            </a:r>
            <a:r>
              <a:rPr lang="fr-FR" sz="1000" b="1" i="1" dirty="0" smtClean="0">
                <a:solidFill>
                  <a:srgbClr val="000000"/>
                </a:solidFill>
                <a:ea typeface="Calibri"/>
                <a:cs typeface="Calibri"/>
              </a:rPr>
              <a:t>"L'hospitalité me semble tout à la fois une vertu et un bonheur"  Balzac</a:t>
            </a:r>
            <a:endParaRPr lang="fr-FR" sz="1000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1600" dirty="0" smtClean="0"/>
              <a:t>Scroll vers la bas donne accès à un petit texte et  au détail des informations: </a:t>
            </a:r>
            <a:r>
              <a:rPr lang="fr-FR" sz="1000" dirty="0" smtClean="0"/>
              <a:t>«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Au domaine de Grange Neuve, nous envisageons le vin comme un instrument de convivialité et de partage. C'est pourquoi nous avons hissé l'accueil au rang de valeur fondamentale  de notre maison </a:t>
            </a:r>
            <a:r>
              <a:rPr lang="fr-FR" sz="1000" i="1" dirty="0" smtClean="0">
                <a:solidFill>
                  <a:srgbClr val="008000"/>
                </a:solidFill>
                <a:ea typeface="Calibri"/>
                <a:cs typeface="Calibri"/>
              </a:rPr>
              <a:t>. Ici, on travaille en famille et on reçoit les visiteurs en amis. On aime expliquer notre travail, parler de nos vins et échanger avec tous ceux qui viennent à notre rencontre.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»</a:t>
            </a:r>
            <a:endParaRPr lang="fr-FR" sz="1000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1600" b="1" i="1" dirty="0" smtClean="0">
                <a:solidFill>
                  <a:srgbClr val="000000"/>
                </a:solidFill>
                <a:ea typeface="Calibri"/>
                <a:cs typeface="Calibri"/>
              </a:rPr>
              <a:t>« Dégustation</a:t>
            </a:r>
            <a:r>
              <a:rPr lang="fr-FR" sz="1600" i="1" dirty="0" smtClean="0">
                <a:solidFill>
                  <a:srgbClr val="000000"/>
                </a:solidFill>
                <a:ea typeface="Calibri"/>
                <a:cs typeface="Calibri"/>
              </a:rPr>
              <a:t>: 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Nous sommes heureux de vous accueillir sur le domaine tous les jours du lundi au Samedi de 9h à 12h et de 14h à 18h ainsi que le dimanche sur rendez-vous. »  </a:t>
            </a:r>
            <a:r>
              <a:rPr lang="fr-FR" sz="1600" dirty="0" smtClean="0">
                <a:solidFill>
                  <a:srgbClr val="000000"/>
                </a:solidFill>
                <a:ea typeface="Calibri"/>
                <a:cs typeface="Calibri"/>
              </a:rPr>
              <a:t>Photo de séance de dégustation</a:t>
            </a:r>
            <a:endParaRPr lang="fr-FR" sz="1000" i="1" dirty="0" smtClean="0">
              <a:solidFill>
                <a:srgbClr val="000000"/>
              </a:solidFill>
              <a:ea typeface="Calibri"/>
              <a:cs typeface="Calibri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600" b="1" i="1" dirty="0" smtClean="0">
                <a:solidFill>
                  <a:srgbClr val="000000"/>
                </a:solidFill>
                <a:ea typeface="Calibri"/>
                <a:cs typeface="Calibri"/>
              </a:rPr>
              <a:t>« Approfondissement</a:t>
            </a:r>
            <a:r>
              <a:rPr lang="fr-FR" sz="1600" b="1" dirty="0" smtClean="0">
                <a:solidFill>
                  <a:srgbClr val="000000"/>
                </a:solidFill>
                <a:ea typeface="Calibri"/>
                <a:cs typeface="Calibri"/>
              </a:rPr>
              <a:t>: </a:t>
            </a:r>
            <a:r>
              <a:rPr lang="fr-FR" sz="1600" b="1" i="1" dirty="0" smtClean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«</a:t>
            </a:r>
            <a:r>
              <a:rPr lang="fr-FR" sz="1000" b="1" i="1" dirty="0" smtClean="0">
                <a:solidFill>
                  <a:srgbClr val="000000"/>
                </a:solidFill>
                <a:ea typeface="Calibri"/>
                <a:cs typeface="Calibri"/>
              </a:rPr>
              <a:t> 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Pour aller plus loin dans la connaissance du vin, nous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 vous proposons tout au long de l’année des parcours immersifs et thématiques autour des activités de notre ferme pédagogique  » </a:t>
            </a:r>
            <a:r>
              <a:rPr lang="fr-FR" sz="1200" dirty="0" smtClean="0">
                <a:solidFill>
                  <a:srgbClr val="000000"/>
                </a:solidFill>
                <a:ea typeface="Calibri"/>
                <a:cs typeface="Calibri"/>
              </a:rPr>
              <a:t>+ lien vers une fenêtre qui apparaît en cliquant dessus</a:t>
            </a:r>
            <a:r>
              <a:rPr lang="fr-FR" sz="1000" dirty="0" smtClean="0">
                <a:solidFill>
                  <a:srgbClr val="000000"/>
                </a:solidFill>
                <a:ea typeface="Calibri"/>
                <a:cs typeface="Calibri"/>
              </a:rPr>
              <a:t>: « 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Qu'est ce qu'une ferme pédagogique: "C'est une exploitation agricole qui s'ouvre au monde extérieur dans le but de faire découvrir le métier d'agriculteur et son environnement de manière participative »</a:t>
            </a:r>
            <a:r>
              <a:rPr lang="fr-FR" sz="1000" dirty="0" smtClean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endParaRPr lang="fr-FR" sz="1000" i="1" dirty="0" smtClean="0">
              <a:solidFill>
                <a:srgbClr val="000000"/>
              </a:solidFill>
              <a:ea typeface="Calibri"/>
              <a:cs typeface="Calibri"/>
            </a:endParaRPr>
          </a:p>
          <a:p>
            <a:pPr marL="342900" indent="-342900"/>
            <a:r>
              <a:rPr lang="fr-FR" sz="1600" dirty="0" smtClean="0">
                <a:solidFill>
                  <a:srgbClr val="000000"/>
                </a:solidFill>
                <a:ea typeface="Calibri"/>
                <a:cs typeface="Calibri"/>
              </a:rPr>
              <a:t>       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</a:rPr>
              <a:t>Module indépendant sur lequel le domaine peut renseigner à sa guise la visite, l’horaire, le prix un descriptif et le public cible + réservation en ligne??? </a:t>
            </a:r>
            <a:r>
              <a:rPr lang="fr-FR" sz="1600" dirty="0" smtClean="0">
                <a:ea typeface="Calibri"/>
                <a:cs typeface="Calibri"/>
              </a:rPr>
              <a:t>Photo ferme pédagogique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Calibri"/>
              </a:rPr>
              <a:t>  </a:t>
            </a:r>
          </a:p>
          <a:p>
            <a:pPr marL="342900" indent="-342900"/>
            <a:r>
              <a:rPr lang="fr-FR" sz="1600" dirty="0" smtClean="0">
                <a:solidFill>
                  <a:srgbClr val="000000"/>
                </a:solidFill>
                <a:ea typeface="Calibri"/>
                <a:cs typeface="Calibri"/>
              </a:rPr>
              <a:t>      </a:t>
            </a:r>
            <a:r>
              <a:rPr lang="fr-FR" sz="1600" dirty="0" smtClean="0">
                <a:solidFill>
                  <a:srgbClr val="000000"/>
                </a:solidFill>
                <a:ea typeface="Calibri"/>
                <a:cs typeface="Calibri"/>
              </a:rPr>
              <a:t> </a:t>
            </a:r>
            <a:endParaRPr lang="fr-FR" sz="1000" i="1" dirty="0" smtClean="0">
              <a:solidFill>
                <a:srgbClr val="000000"/>
              </a:solidFill>
              <a:ea typeface="Calibri"/>
              <a:cs typeface="Calibri"/>
            </a:endParaRPr>
          </a:p>
          <a:p>
            <a:pPr marL="342900" indent="-342900"/>
            <a:r>
              <a:rPr lang="fr-FR" sz="1600" b="1" dirty="0" smtClean="0">
                <a:solidFill>
                  <a:srgbClr val="000000"/>
                </a:solidFill>
                <a:ea typeface="Calibri"/>
                <a:cs typeface="Calibri"/>
              </a:rPr>
              <a:t>5.   « Hébergement: </a:t>
            </a:r>
            <a:r>
              <a:rPr lang="fr-FR" sz="1000" dirty="0" smtClean="0">
                <a:solidFill>
                  <a:srgbClr val="000000"/>
                </a:solidFill>
                <a:ea typeface="Calibri"/>
                <a:cs typeface="Calibri"/>
              </a:rPr>
              <a:t>« 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Le Périgord pourpre, ce sont des vins, une gastronomie et des paysages. Mais c'est aussi une architecture typique incarnée par des demeures de caractère. Nous mettons la nôtre à votre disposition pour vos vacances, vos réunions de famille ou d’amis  ou pour vos séminaires d'entreprise</a:t>
            </a:r>
            <a:r>
              <a:rPr lang="fr-FR" sz="1000" i="1" dirty="0" smtClean="0">
                <a:solidFill>
                  <a:srgbClr val="008000"/>
                </a:solidFill>
                <a:ea typeface="Calibri"/>
                <a:cs typeface="Calibri"/>
              </a:rPr>
              <a:t>. Notre gite a obtenu lors de la 13è édition des Best Of </a:t>
            </a:r>
            <a:r>
              <a:rPr lang="fr-FR" sz="1000" i="1" dirty="0" err="1" smtClean="0">
                <a:solidFill>
                  <a:srgbClr val="008000"/>
                </a:solidFill>
                <a:ea typeface="Calibri"/>
                <a:cs typeface="Calibri"/>
              </a:rPr>
              <a:t>Wine</a:t>
            </a:r>
            <a:r>
              <a:rPr lang="fr-FR" sz="1000" i="1" dirty="0" smtClean="0">
                <a:solidFill>
                  <a:srgbClr val="008000"/>
                </a:solidFill>
                <a:ea typeface="Calibri"/>
                <a:cs typeface="Calibri"/>
              </a:rPr>
              <a:t> </a:t>
            </a:r>
            <a:r>
              <a:rPr lang="fr-FR" sz="1000" i="1" dirty="0" err="1" smtClean="0">
                <a:solidFill>
                  <a:srgbClr val="008000"/>
                </a:solidFill>
                <a:ea typeface="Calibri"/>
                <a:cs typeface="Calibri"/>
              </a:rPr>
              <a:t>Tourism</a:t>
            </a:r>
            <a:r>
              <a:rPr lang="fr-FR" sz="1000" i="1" dirty="0" smtClean="0">
                <a:solidFill>
                  <a:srgbClr val="008000"/>
                </a:solidFill>
                <a:ea typeface="Calibri"/>
                <a:cs typeface="Calibri"/>
              </a:rPr>
              <a:t> le Best of d’Or dans la catégorie hébergement </a:t>
            </a:r>
            <a:r>
              <a:rPr lang="fr-FR" sz="1000" i="1" dirty="0" smtClean="0">
                <a:solidFill>
                  <a:srgbClr val="000000"/>
                </a:solidFill>
                <a:ea typeface="Calibri"/>
                <a:cs typeface="Calibri"/>
              </a:rPr>
              <a:t>»</a:t>
            </a:r>
            <a:r>
              <a:rPr lang="fr-FR" sz="1600" i="1" dirty="0" smtClean="0">
                <a:solidFill>
                  <a:srgbClr val="000000"/>
                </a:solidFill>
                <a:ea typeface="Calibri"/>
                <a:cs typeface="Calibri"/>
              </a:rPr>
              <a:t>. </a:t>
            </a:r>
            <a:r>
              <a:rPr lang="fr-FR" sz="1600" dirty="0" smtClean="0">
                <a:solidFill>
                  <a:srgbClr val="000000"/>
                </a:solidFill>
                <a:ea typeface="Calibri"/>
                <a:cs typeface="Calibri"/>
              </a:rPr>
              <a:t>Photos du gite + lien vers le site dédié</a:t>
            </a:r>
            <a:r>
              <a:rPr lang="fr-FR" sz="1600" b="1" dirty="0" smtClean="0">
                <a:solidFill>
                  <a:srgbClr val="000000"/>
                </a:solidFill>
                <a:ea typeface="Calibri"/>
                <a:cs typeface="Calibri"/>
              </a:rPr>
              <a:t>                                                                                                                                          </a:t>
            </a:r>
            <a:endParaRPr lang="fr-FR" sz="1600" b="1" dirty="0" smtClean="0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57200" y="-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fr-FR" sz="2400" b="1" dirty="0" smtClean="0">
                <a:solidFill>
                  <a:srgbClr val="EAE551"/>
                </a:solidFill>
                <a:latin typeface="Adobe Hebrew"/>
                <a:ea typeface="+mj-ea"/>
                <a:cs typeface="Adobe Hebrew"/>
              </a:rPr>
              <a:t>Contenu</a:t>
            </a:r>
          </a:p>
          <a:p>
            <a:pPr algn="ctr">
              <a:spcBef>
                <a:spcPct val="0"/>
              </a:spcBef>
            </a:pPr>
            <a:r>
              <a:rPr lang="fr-FR" sz="2400" b="1" dirty="0" smtClean="0">
                <a:solidFill>
                  <a:srgbClr val="EAE551"/>
                </a:solidFill>
                <a:latin typeface="Adobe Hebrew"/>
                <a:ea typeface="+mj-ea"/>
                <a:cs typeface="Adobe Hebrew"/>
              </a:rPr>
              <a:t>Page </a:t>
            </a:r>
            <a:r>
              <a:rPr lang="fr-FR" sz="2400" b="1" i="1" dirty="0" err="1" smtClean="0">
                <a:solidFill>
                  <a:srgbClr val="EAE551"/>
                </a:solidFill>
                <a:latin typeface="Adobe Hebrew"/>
                <a:ea typeface="+mj-ea"/>
                <a:cs typeface="Adobe Hebrew"/>
              </a:rPr>
              <a:t>Oenotourisme</a:t>
            </a:r>
            <a:endParaRPr lang="fr-FR" sz="2400" b="1" i="1" dirty="0">
              <a:solidFill>
                <a:srgbClr val="EAE551"/>
              </a:solidFill>
              <a:latin typeface="Adobe Hebrew"/>
              <a:ea typeface="+mj-ea"/>
              <a:cs typeface="Adobe Hebrew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572195"/>
            <a:ext cx="7620000" cy="22472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21880</TotalTime>
  <Words>375</Words>
  <Application>Microsoft Office PowerPoint</Application>
  <PresentationFormat>Présentation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Carrefour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relation client</dc:title>
  <dc:creator>LEMASSMA</dc:creator>
  <cp:lastModifiedBy>Sarah Rubens</cp:lastModifiedBy>
  <cp:revision>1606</cp:revision>
  <dcterms:created xsi:type="dcterms:W3CDTF">2016-11-14T10:37:07Z</dcterms:created>
  <dcterms:modified xsi:type="dcterms:W3CDTF">2016-11-14T11:46:23Z</dcterms:modified>
</cp:coreProperties>
</file>